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6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 autoAdjust="0"/>
    <p:restoredTop sz="94902" autoAdjust="0"/>
  </p:normalViewPr>
  <p:slideViewPr>
    <p:cSldViewPr snapToGrid="0">
      <p:cViewPr varScale="1">
        <p:scale>
          <a:sx n="78" d="100"/>
          <a:sy n="78" d="100"/>
        </p:scale>
        <p:origin x="878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46617670576983"/>
          <c:y val="0.19568306390161799"/>
          <c:w val="0.78167224479443809"/>
          <c:h val="0.495824456842906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Số vụ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3"/>
                <c:pt idx="0">
                  <c:v>20220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3"/>
                <c:pt idx="0">
                  <c:v>14510</c:v>
                </c:pt>
                <c:pt idx="1">
                  <c:v>11495</c:v>
                </c:pt>
                <c:pt idx="2">
                  <c:v>11454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14-4B1B-B11B-E1A0FC6676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Số người chết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3"/>
                <c:pt idx="0">
                  <c:v>20220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3"/>
                <c:pt idx="0">
                  <c:v>6700</c:v>
                </c:pt>
                <c:pt idx="1">
                  <c:v>5799</c:v>
                </c:pt>
                <c:pt idx="2">
                  <c:v>6364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14-4B1B-B11B-E1A0FC66760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Số người bị thương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3"/>
                <c:pt idx="0">
                  <c:v>20220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3"/>
                <c:pt idx="0">
                  <c:v>10804</c:v>
                </c:pt>
                <c:pt idx="1">
                  <c:v>8018</c:v>
                </c:pt>
                <c:pt idx="2">
                  <c:v>7974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14-4B1B-B11B-E1A0FC6676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13826543"/>
        <c:axId val="1413827023"/>
      </c:barChart>
      <c:catAx>
        <c:axId val="141382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827023"/>
        <c:crosses val="autoZero"/>
        <c:auto val="1"/>
        <c:lblAlgn val="ctr"/>
        <c:lblOffset val="100"/>
        <c:noMultiLvlLbl val="0"/>
      </c:catAx>
      <c:valAx>
        <c:axId val="1413827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826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DA94B6-D7D2-55AF-130E-3B7ED068A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An toàn giao thông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1CB8F3-8594-0298-F598-299FDEB43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994F2-9AA6-474E-88E4-CAB9906DD6CD}" type="datetime1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AB607-FE20-EF83-145B-E8505FE86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An toàn giao thông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C722F-5A44-DAFD-1FDE-B6E7E650B9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85AC9-8AAD-4C2E-8BED-4582CB243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1507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An toàn giao thông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77851-5615-4DD3-BCAB-FFE2C92B1FBE}" type="datetime1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An toàn giao thông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A56C4-6440-477D-A2B1-0C3F41CD5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705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68A86-F6EC-4C13-A731-7AB9162272FF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>
                <a:solidFill>
                  <a:srgbClr val="00B0F0">
                    <a:alpha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681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E4E60-FA6A-4071-8755-3D03D5547C5E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8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866F-B2F2-4E84-B472-65F90CDB2D6E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57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0E03-B640-4D69-9458-55C65026D0E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0714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2556-7515-4A56-9006-7D8E161067F8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0227-C9B3-496B-9954-E37EF06BE6BC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10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BCD2-A108-40CD-8860-F0FC1159A716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3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BAD20-29C3-4481-A03F-A50608899AB2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93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E436-0CDF-41E5-AE6B-8E10635DC4E9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03C6-A05F-432B-9671-67FF071C0982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33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8742-2130-4E56-9C92-4C19897916B8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7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56D68-0BD6-4B81-ABB1-687DEC1298B8}" type="datetime1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EE87D-5915-4956-8487-0894A09E5EA9}" type="datetime1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6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67A2D-7BC1-4C06-B5C3-CABCC5B94233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1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9F1C-A976-475C-B3D6-169C99802560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6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0A309-402D-470C-BA02-15366762203C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667-90EB-433A-9AD2-A8DEB013C235}" type="datetime1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 toàn giao thông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22E05A9-C4B4-4A65-A5ED-2EA28D6C838C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2000" b="0" i="0">
                <a:solidFill>
                  <a:srgbClr val="00B0F0">
                    <a:alpha val="6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91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gif"/><Relationship Id="rId4" Type="http://schemas.openxmlformats.org/officeDocument/2006/relationships/image" Target="../media/image2.png"/><Relationship Id="rId9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FBDDE-E3E3-FE1D-07ED-16D77E1B4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3" y="1447800"/>
            <a:ext cx="5117562" cy="332958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40820-7FE5-5737-4BF2-F1224850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Hướng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dẫn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về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an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toàn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giao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33CD6-84FA-60BD-8CE2-F28D7802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7812" y="123179"/>
            <a:ext cx="685800" cy="10198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882ED663-8DB3-4661-9106-643A1BEF1EE6}" type="slidenum">
              <a:rPr lang="en-US" sz="8000" b="1" smtClean="0">
                <a:solidFill>
                  <a:srgbClr val="FFFFFF"/>
                </a:solidFill>
                <a:latin typeface="Time s New Roman"/>
              </a:rPr>
              <a:pPr>
                <a:spcAft>
                  <a:spcPts val="600"/>
                </a:spcAft>
              </a:pPr>
              <a:t>1</a:t>
            </a:fld>
            <a:endParaRPr lang="en-US" sz="8000" b="1" dirty="0">
              <a:solidFill>
                <a:srgbClr val="FFFFFF"/>
              </a:solidFill>
              <a:latin typeface="Time s New Roman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45FBEA23-41DA-279A-FEC7-5F94909F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95164" cy="6857990"/>
          </a:xfrm>
          <a:prstGeom prst="rect">
            <a:avLst/>
          </a:prstGeom>
        </p:spPr>
      </p:pic>
      <p:pic>
        <p:nvPicPr>
          <p:cNvPr id="3074" name="Picture 2" descr="Hoan Nghênh, Chữ, 3D, Từ">
            <a:extLst>
              <a:ext uri="{FF2B5EF4-FFF2-40B4-BE49-F238E27FC236}">
                <a16:creationId xmlns:a16="http://schemas.microsoft.com/office/drawing/2014/main" id="{E2FF9818-4BC9-E1BB-2810-D66C8B89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701" y="-16349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5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2EE0D-77C2-E6F3-A560-3B5558CC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0291" y="455063"/>
            <a:ext cx="2277558" cy="767687"/>
          </a:xfrm>
        </p:spPr>
        <p:txBody>
          <a:bodyPr/>
          <a:lstStyle/>
          <a:p>
            <a:fld id="{5DEF7F31-0B8A-474A-B86C-91F381754329}" type="slidenum">
              <a:rPr lang="en-US" sz="6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EE507-55A9-277B-7C60-E590B720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665784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7F7118-0238-8365-B3C9-737001FB0508}"/>
              </a:ext>
            </a:extLst>
          </p:cNvPr>
          <p:cNvSpPr txBox="1"/>
          <p:nvPr/>
        </p:nvSpPr>
        <p:spPr>
          <a:xfrm>
            <a:off x="5079397" y="4984429"/>
            <a:ext cx="6094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Saira Medium" panose="020B0604020202020204" charset="0"/>
              </a:rPr>
              <a:t>Cảm ơn các bạn đã theo dõi bài trình chiếu này. Hãy luôn lái xe an toàn và có ý thức với an toàn giao thông.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6C92A-57E2-D445-7C81-2F3932F8AB3C}"/>
              </a:ext>
            </a:extLst>
          </p:cNvPr>
          <p:cNvSpPr txBox="1"/>
          <p:nvPr/>
        </p:nvSpPr>
        <p:spPr>
          <a:xfrm>
            <a:off x="5079397" y="4038642"/>
            <a:ext cx="6094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F6600"/>
                </a:solidFill>
                <a:latin typeface="Saira Medium" panose="020B0604020202020204" charset="0"/>
              </a:rPr>
              <a:t>Cảm</a:t>
            </a:r>
            <a:r>
              <a:rPr lang="en-US" sz="4000" dirty="0">
                <a:solidFill>
                  <a:srgbClr val="FF6600"/>
                </a:solidFill>
                <a:latin typeface="Saira Medium" panose="020B0604020202020204" charset="0"/>
              </a:rPr>
              <a:t> </a:t>
            </a:r>
            <a:r>
              <a:rPr lang="en-US" sz="4000" dirty="0" err="1">
                <a:solidFill>
                  <a:srgbClr val="FF6600"/>
                </a:solidFill>
                <a:latin typeface="Saira Medium" panose="020B0604020202020204" charset="0"/>
              </a:rPr>
              <a:t>Ơn</a:t>
            </a:r>
            <a:r>
              <a:rPr lang="en-US" sz="4000" dirty="0">
                <a:solidFill>
                  <a:srgbClr val="FF6600"/>
                </a:solidFill>
                <a:latin typeface="Saira Medium" panose="020B0604020202020204" charset="0"/>
              </a:rPr>
              <a:t> </a:t>
            </a:r>
            <a:r>
              <a:rPr lang="en-US" sz="4000" dirty="0" err="1">
                <a:solidFill>
                  <a:srgbClr val="FF6600"/>
                </a:solidFill>
                <a:latin typeface="Saira Medium" panose="020B0604020202020204" charset="0"/>
              </a:rPr>
              <a:t>Và</a:t>
            </a:r>
            <a:r>
              <a:rPr lang="en-US" sz="4000" dirty="0">
                <a:solidFill>
                  <a:srgbClr val="FF6600"/>
                </a:solidFill>
                <a:latin typeface="Saira Medium" panose="020B0604020202020204" charset="0"/>
              </a:rPr>
              <a:t> </a:t>
            </a:r>
            <a:r>
              <a:rPr lang="en-US" sz="4000" dirty="0" err="1">
                <a:solidFill>
                  <a:srgbClr val="FF6600"/>
                </a:solidFill>
                <a:latin typeface="Saira Medium" panose="020B0604020202020204" charset="0"/>
              </a:rPr>
              <a:t>Hẹn</a:t>
            </a:r>
            <a:r>
              <a:rPr lang="en-US" sz="4000" dirty="0">
                <a:solidFill>
                  <a:srgbClr val="FF6600"/>
                </a:solidFill>
                <a:latin typeface="Saira Medium" panose="020B0604020202020204" charset="0"/>
              </a:rPr>
              <a:t> </a:t>
            </a:r>
            <a:r>
              <a:rPr lang="en-US" sz="4000" dirty="0" err="1">
                <a:solidFill>
                  <a:srgbClr val="FF6600"/>
                </a:solidFill>
                <a:latin typeface="Saira Medium" panose="020B0604020202020204" charset="0"/>
              </a:rPr>
              <a:t>Gặp</a:t>
            </a:r>
            <a:r>
              <a:rPr lang="en-US" sz="4000" dirty="0">
                <a:solidFill>
                  <a:srgbClr val="FF6600"/>
                </a:solidFill>
                <a:latin typeface="Saira Medium" panose="020B0604020202020204" charset="0"/>
              </a:rPr>
              <a:t> </a:t>
            </a:r>
            <a:r>
              <a:rPr lang="en-US" sz="4000" dirty="0" err="1">
                <a:solidFill>
                  <a:srgbClr val="FF6600"/>
                </a:solidFill>
                <a:latin typeface="Saira Medium" panose="020B0604020202020204" charset="0"/>
              </a:rPr>
              <a:t>Lại</a:t>
            </a:r>
            <a:endParaRPr lang="en-US" sz="4000" dirty="0">
              <a:solidFill>
                <a:srgbClr val="FF6600"/>
              </a:solidFill>
              <a:latin typeface="Saira Medium" panose="020B0604020202020204" charset="0"/>
            </a:endParaRPr>
          </a:p>
        </p:txBody>
      </p:sp>
      <p:pic>
        <p:nvPicPr>
          <p:cNvPr id="5124" name="Picture 4" descr="Illustrated gif. A girl with a ponytail shuts her eyes, nods her head and holds her palms together in prayer as smiling hearts dance around her. Text, &quot;Thank you.&quot;">
            <a:extLst>
              <a:ext uri="{FF2B5EF4-FFF2-40B4-BE49-F238E27FC236}">
                <a16:creationId xmlns:a16="http://schemas.microsoft.com/office/drawing/2014/main" id="{B778CB53-B93D-928F-E14C-1548C154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757" y="455063"/>
            <a:ext cx="3728534" cy="324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A4EFF-8766-434F-4FE4-2E607205E881}"/>
              </a:ext>
            </a:extLst>
          </p:cNvPr>
          <p:cNvSpPr txBox="1"/>
          <p:nvPr/>
        </p:nvSpPr>
        <p:spPr>
          <a:xfrm>
            <a:off x="9590291" y="6012743"/>
            <a:ext cx="245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>
                    <a:alpha val="60000"/>
                  </a:srgbClr>
                </a:solidFill>
              </a:rPr>
              <a:t>An </a:t>
            </a:r>
            <a:r>
              <a:rPr lang="en-US" dirty="0" err="1">
                <a:solidFill>
                  <a:srgbClr val="00B0F0">
                    <a:alpha val="60000"/>
                  </a:srgbClr>
                </a:solidFill>
              </a:rPr>
              <a:t>toàn</a:t>
            </a:r>
            <a:r>
              <a:rPr lang="en-US" dirty="0">
                <a:solidFill>
                  <a:srgbClr val="00B0F0">
                    <a:alpha val="60000"/>
                  </a:srgbClr>
                </a:solidFill>
              </a:rPr>
              <a:t> </a:t>
            </a:r>
            <a:r>
              <a:rPr lang="en-US" dirty="0" err="1">
                <a:solidFill>
                  <a:srgbClr val="00B0F0">
                    <a:alpha val="60000"/>
                  </a:srgbClr>
                </a:solidFill>
              </a:rPr>
              <a:t>giao</a:t>
            </a:r>
            <a:r>
              <a:rPr lang="en-US" dirty="0">
                <a:solidFill>
                  <a:srgbClr val="00B0F0">
                    <a:alpha val="60000"/>
                  </a:srgbClr>
                </a:solidFill>
              </a:rPr>
              <a:t> </a:t>
            </a:r>
            <a:r>
              <a:rPr lang="en-US" dirty="0" err="1">
                <a:solidFill>
                  <a:srgbClr val="00B0F0">
                    <a:alpha val="60000"/>
                  </a:srgbClr>
                </a:solidFill>
              </a:rPr>
              <a:t>thông</a:t>
            </a:r>
            <a:endParaRPr lang="en-US" dirty="0">
              <a:solidFill>
                <a:srgbClr val="00B0F0">
                  <a:alpha val="60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1F4AF-7650-482B-2E0C-EF0201F86307}"/>
              </a:ext>
            </a:extLst>
          </p:cNvPr>
          <p:cNvSpPr txBox="1"/>
          <p:nvPr/>
        </p:nvSpPr>
        <p:spPr>
          <a:xfrm>
            <a:off x="9590291" y="6475894"/>
            <a:ext cx="15083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11/23/2024</a:t>
            </a:r>
          </a:p>
        </p:txBody>
      </p:sp>
    </p:spTree>
    <p:extLst>
      <p:ext uri="{BB962C8B-B14F-4D97-AF65-F5344CB8AC3E}">
        <p14:creationId xmlns:p14="http://schemas.microsoft.com/office/powerpoint/2010/main" val="2197328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traffic jam with a person on a scooter&#10;&#10;Description automatically generated">
            <a:extLst>
              <a:ext uri="{FF2B5EF4-FFF2-40B4-BE49-F238E27FC236}">
                <a16:creationId xmlns:a16="http://schemas.microsoft.com/office/drawing/2014/main" id="{4380B91F-7432-61DD-781A-A921408A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0DC4F-AE41-68EB-35E1-489832353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373" y="411348"/>
            <a:ext cx="4006503" cy="1410978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Nội</a:t>
            </a:r>
            <a:r>
              <a:rPr lang="en-US" sz="4000" dirty="0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 Dung </a:t>
            </a:r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Chính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5B40F-AB85-9529-4DC8-6AF4A175D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242" y="1739687"/>
            <a:ext cx="4971758" cy="546246"/>
          </a:xfrm>
        </p:spPr>
        <p:txBody>
          <a:bodyPr>
            <a:normAutofit/>
          </a:bodyPr>
          <a:lstStyle/>
          <a:p>
            <a:r>
              <a:rPr lang="vi-VN" b="1">
                <a:solidFill>
                  <a:srgbClr val="E5E0DF"/>
                </a:solidFill>
                <a:ea typeface="Saira Medium" pitchFamily="34" charset="-122"/>
              </a:rPr>
              <a:t>Nắm rõ </a:t>
            </a:r>
            <a:r>
              <a:rPr lang="en-US" b="1">
                <a:solidFill>
                  <a:srgbClr val="E5E0DF"/>
                </a:solidFill>
                <a:ea typeface="Saira Medium" pitchFamily="34" charset="-122"/>
              </a:rPr>
              <a:t>Luật giao thông cơ bản</a:t>
            </a:r>
            <a:endParaRPr lang="en-US" b="1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B1280418-7E15-BD82-216E-6B60E6E440C5}"/>
              </a:ext>
            </a:extLst>
          </p:cNvPr>
          <p:cNvSpPr/>
          <p:nvPr/>
        </p:nvSpPr>
        <p:spPr>
          <a:xfrm>
            <a:off x="519634" y="1687428"/>
            <a:ext cx="529739" cy="546246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6D49A99E-F550-E9B8-6EBB-23909E2CD789}"/>
              </a:ext>
            </a:extLst>
          </p:cNvPr>
          <p:cNvSpPr/>
          <p:nvPr/>
        </p:nvSpPr>
        <p:spPr>
          <a:xfrm>
            <a:off x="5348079" y="2680958"/>
            <a:ext cx="529739" cy="546246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0213C171-749B-6474-C7A4-FD60E2CB6036}"/>
              </a:ext>
            </a:extLst>
          </p:cNvPr>
          <p:cNvSpPr/>
          <p:nvPr/>
        </p:nvSpPr>
        <p:spPr>
          <a:xfrm>
            <a:off x="509706" y="3660202"/>
            <a:ext cx="529739" cy="546246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AA71DAE9-0EF5-CCCC-A1DD-502066BC834E}"/>
              </a:ext>
            </a:extLst>
          </p:cNvPr>
          <p:cNvSpPr/>
          <p:nvPr/>
        </p:nvSpPr>
        <p:spPr>
          <a:xfrm>
            <a:off x="5348078" y="4805820"/>
            <a:ext cx="529739" cy="546246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10A7F6-2F19-677A-716D-EA13C3E10424}"/>
              </a:ext>
            </a:extLst>
          </p:cNvPr>
          <p:cNvSpPr txBox="1"/>
          <p:nvPr/>
        </p:nvSpPr>
        <p:spPr>
          <a:xfrm>
            <a:off x="5992705" y="2743221"/>
            <a:ext cx="4359835" cy="421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THÁCH THỨC VÀ KHÓ KHĂN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D82DC-90A1-5A26-F829-D127C711536C}"/>
              </a:ext>
            </a:extLst>
          </p:cNvPr>
          <p:cNvSpPr txBox="1"/>
          <p:nvPr/>
        </p:nvSpPr>
        <p:spPr>
          <a:xfrm>
            <a:off x="1124242" y="3684492"/>
            <a:ext cx="59690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BIẾT VÀ PHÒNG TRÁNH NGUY HIỂM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097EC5-EF7B-A651-7684-0A9525281993}"/>
              </a:ext>
            </a:extLst>
          </p:cNvPr>
          <p:cNvSpPr txBox="1"/>
          <p:nvPr/>
        </p:nvSpPr>
        <p:spPr>
          <a:xfrm>
            <a:off x="6096000" y="4864269"/>
            <a:ext cx="5129875" cy="421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PHÓ TÌNH HUỐNG KHẨN CẤP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E66467A4-AF18-2AC9-33C2-CB98F446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44120" y="1587288"/>
            <a:ext cx="990599" cy="304799"/>
          </a:xfrm>
        </p:spPr>
        <p:txBody>
          <a:bodyPr/>
          <a:lstStyle/>
          <a:p>
            <a:r>
              <a:rPr lang="en-US" dirty="0"/>
              <a:t>23/11/2024</a:t>
            </a:r>
          </a:p>
          <a:p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6A6BB71-3860-E054-1088-34E2A4DC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0012" y="3038568"/>
            <a:ext cx="3859795" cy="304801"/>
          </a:xfrm>
        </p:spPr>
        <p:txBody>
          <a:bodyPr/>
          <a:lstStyle/>
          <a:p>
            <a:r>
              <a:rPr lang="en-US" dirty="0">
                <a:solidFill>
                  <a:srgbClr val="00B0F0">
                    <a:alpha val="60000"/>
                  </a:srgbClr>
                </a:solidFill>
              </a:rPr>
              <a:t>An </a:t>
            </a:r>
            <a:r>
              <a:rPr lang="en-US" dirty="0" err="1">
                <a:solidFill>
                  <a:srgbClr val="00B0F0">
                    <a:alpha val="60000"/>
                  </a:srgbClr>
                </a:solidFill>
              </a:rPr>
              <a:t>toàn</a:t>
            </a:r>
            <a:r>
              <a:rPr lang="en-US" dirty="0">
                <a:solidFill>
                  <a:srgbClr val="00B0F0">
                    <a:alpha val="60000"/>
                  </a:srgbClr>
                </a:solidFill>
              </a:rPr>
              <a:t> </a:t>
            </a:r>
            <a:r>
              <a:rPr lang="en-US" dirty="0" err="1">
                <a:solidFill>
                  <a:srgbClr val="00B0F0">
                    <a:alpha val="60000"/>
                  </a:srgbClr>
                </a:solidFill>
              </a:rPr>
              <a:t>giao</a:t>
            </a:r>
            <a:r>
              <a:rPr lang="en-US" dirty="0">
                <a:solidFill>
                  <a:srgbClr val="00B0F0">
                    <a:alpha val="60000"/>
                  </a:srgbClr>
                </a:solidFill>
              </a:rPr>
              <a:t> </a:t>
            </a:r>
            <a:r>
              <a:rPr lang="en-US" dirty="0" err="1">
                <a:solidFill>
                  <a:srgbClr val="00B0F0">
                    <a:alpha val="60000"/>
                  </a:srgbClr>
                </a:solidFill>
              </a:rPr>
              <a:t>thông</a:t>
            </a:r>
            <a:endParaRPr lang="en-US" dirty="0">
              <a:solidFill>
                <a:srgbClr val="00B0F0">
                  <a:alpha val="60000"/>
                </a:srgbClr>
              </a:solidFill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BA013A9-0EA7-9CB7-BFB7-51C31C22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1980499B-4998-A7DD-633F-B28518BC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491" y="0"/>
            <a:ext cx="704948" cy="1209844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FB29D9A5-889B-80F3-EF30-9C52A6418A06}"/>
              </a:ext>
            </a:extLst>
          </p:cNvPr>
          <p:cNvSpPr txBox="1"/>
          <p:nvPr/>
        </p:nvSpPr>
        <p:spPr>
          <a:xfrm>
            <a:off x="10412151" y="0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8000">
                <a:latin typeface="+mj-lt"/>
              </a:rPr>
              <a:t>2</a:t>
            </a:r>
            <a:endParaRPr lang="en-US" sz="8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97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  <p:bldP spid="10" grpId="0" animBg="1"/>
      <p:bldP spid="12" grpId="0" animBg="1"/>
      <p:bldP spid="16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54706-5099-912B-CA49-A0F93EBB3375}"/>
              </a:ext>
            </a:extLst>
          </p:cNvPr>
          <p:cNvSpPr txBox="1"/>
          <p:nvPr/>
        </p:nvSpPr>
        <p:spPr>
          <a:xfrm>
            <a:off x="7385967" y="1325881"/>
            <a:ext cx="3744905" cy="2866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 err="1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Thực</a:t>
            </a:r>
            <a:r>
              <a:rPr lang="en-US" sz="5400" b="0" i="0" kern="12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400" b="0" i="0" kern="1200" dirty="0" err="1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Trạng</a:t>
            </a:r>
            <a:r>
              <a:rPr lang="en-US" sz="5400" b="0" i="0" kern="12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400" b="0" i="0" kern="1200" dirty="0" err="1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Hiện</a:t>
            </a:r>
            <a:r>
              <a:rPr lang="en-US" sz="5400" b="0" i="0" kern="1200" dirty="0">
                <a:solidFill>
                  <a:srgbClr val="EBEBEB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Nay</a:t>
            </a: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793A5-E133-A6C4-D621-021E150C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3093" y="427019"/>
            <a:ext cx="838199" cy="767687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vi-VN" sz="8000" b="1">
                <a:solidFill>
                  <a:srgbClr val="FFFFFF"/>
                </a:solidFill>
                <a:latin typeface="+mj-lt"/>
              </a:rPr>
              <a:t>3</a:t>
            </a:r>
            <a:endParaRPr lang="en-US" sz="80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183A6-26F5-E888-5726-BE777E77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700" y="6089524"/>
            <a:ext cx="5453650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 sz="4800" b="0" i="0" kern="1200" dirty="0"/>
              <a:t>An </a:t>
            </a:r>
            <a:r>
              <a:rPr lang="en-US" sz="4800" b="0" i="0" kern="1200" dirty="0" err="1"/>
              <a:t>toàn</a:t>
            </a:r>
            <a:r>
              <a:rPr lang="en-US" sz="4800" b="0" i="0" kern="1200" dirty="0"/>
              <a:t> </a:t>
            </a:r>
            <a:r>
              <a:rPr lang="en-US" sz="4800" b="0" i="0" kern="1200" dirty="0" err="1"/>
              <a:t>giao</a:t>
            </a:r>
            <a:r>
              <a:rPr lang="en-US" sz="4800" b="0" i="0" kern="1200" dirty="0"/>
              <a:t> </a:t>
            </a:r>
            <a:r>
              <a:rPr lang="en-US" sz="4800" b="0" i="0" kern="1200" dirty="0" err="1"/>
              <a:t>thông</a:t>
            </a:r>
            <a:endParaRPr lang="en-US" sz="4800" b="0" i="0" kern="1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11E34-0153-1326-123C-56ADA9AC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54C99F1C-A976-475C-B3D6-169C99802560}" type="datetime1">
              <a:rPr lang="en-US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11/23/2024</a:t>
            </a:fld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y2mate.com - Gia tăng tình trạng học sinh sinh viên vi phạm giao thông  VTV24_720p">
            <a:hlinkClick r:id="" action="ppaction://media"/>
            <a:extLst>
              <a:ext uri="{FF2B5EF4-FFF2-40B4-BE49-F238E27FC236}">
                <a16:creationId xmlns:a16="http://schemas.microsoft.com/office/drawing/2014/main" id="{603DB7E6-F7F8-E920-BCF8-13CB6E0264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065" y="1600201"/>
            <a:ext cx="6621581" cy="3724640"/>
          </a:xfrm>
          <a:prstGeom prst="rect">
            <a:avLst/>
          </a:prstGeom>
        </p:spPr>
      </p:pic>
      <p:pic>
        <p:nvPicPr>
          <p:cNvPr id="1026" name="Picture 2" descr="Ed, Vàng, Đèn Giao Thông, 3D">
            <a:extLst>
              <a:ext uri="{FF2B5EF4-FFF2-40B4-BE49-F238E27FC236}">
                <a16:creationId xmlns:a16="http://schemas.microsoft.com/office/drawing/2014/main" id="{4F5DFD23-A1E7-74D3-A650-D8E08415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195" y="-33542"/>
            <a:ext cx="1522412" cy="152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ự Nguy Hiểm, Cảnh Báo, Thận Trọng">
            <a:extLst>
              <a:ext uri="{FF2B5EF4-FFF2-40B4-BE49-F238E27FC236}">
                <a16:creationId xmlns:a16="http://schemas.microsoft.com/office/drawing/2014/main" id="{C8B7D3C0-E422-A31E-0E98-7EDA1AB5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8" y="149947"/>
            <a:ext cx="1526140" cy="137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9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6E5B-77E9-0642-CF5F-F4EF12517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94" y="141000"/>
            <a:ext cx="8900595" cy="1601561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4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Giao Thông </a:t>
            </a:r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Bản</a:t>
            </a:r>
            <a:endParaRPr lang="en-US" sz="4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531A423A-2570-C395-EC1E-7B61B7DB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94" y="2811685"/>
            <a:ext cx="566976" cy="566976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59C87766-7F84-8A9D-A347-9631137A0D55}"/>
              </a:ext>
            </a:extLst>
          </p:cNvPr>
          <p:cNvSpPr/>
          <p:nvPr/>
        </p:nvSpPr>
        <p:spPr>
          <a:xfrm>
            <a:off x="482894" y="3605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/>
              <a:t>1.Luật </a:t>
            </a:r>
            <a:r>
              <a:rPr lang="en-US" sz="2200" dirty="0" err="1"/>
              <a:t>lệ</a:t>
            </a:r>
            <a:endParaRPr lang="en-US" sz="22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AAA97C7-25C1-0874-FEA5-3B25D75E3AF1}"/>
              </a:ext>
            </a:extLst>
          </p:cNvPr>
          <p:cNvSpPr/>
          <p:nvPr/>
        </p:nvSpPr>
        <p:spPr>
          <a:xfrm>
            <a:off x="482894" y="4046087"/>
            <a:ext cx="3509672" cy="139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latin typeface="Saira Medium" panose="020B0604020202020204" charset="0"/>
              </a:rPr>
              <a:t>Tìm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hiểu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và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tuân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thủ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quy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tắc</a:t>
            </a:r>
            <a:r>
              <a:rPr lang="en-US" sz="1750" dirty="0">
                <a:latin typeface="Saira Medium" panose="020B0604020202020204" charset="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Saira Medium" panose="020B0604020202020204" charset="0"/>
              </a:rPr>
              <a:t>Giao </a:t>
            </a:r>
            <a:r>
              <a:rPr lang="en-US" sz="1750" dirty="0" err="1">
                <a:latin typeface="Saira Medium" panose="020B0604020202020204" charset="0"/>
              </a:rPr>
              <a:t>thông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để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đảm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bảo</a:t>
            </a:r>
            <a:r>
              <a:rPr lang="en-US" sz="1750" dirty="0">
                <a:latin typeface="Saira Medium" panose="020B0604020202020204" charset="0"/>
              </a:rPr>
              <a:t> an </a:t>
            </a:r>
            <a:r>
              <a:rPr lang="en-US" sz="1750" dirty="0" err="1">
                <a:latin typeface="Saira Medium" panose="020B0604020202020204" charset="0"/>
              </a:rPr>
              <a:t>toàn</a:t>
            </a:r>
            <a:endParaRPr lang="en-US" sz="1750" dirty="0">
              <a:latin typeface="Saira Medium" panose="020B060402020202020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latin typeface="Saira Medium" panose="020B0604020202020204" charset="0"/>
              </a:rPr>
              <a:t>cho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bản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và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mọi</a:t>
            </a:r>
            <a:r>
              <a:rPr lang="en-US" sz="1750" dirty="0">
                <a:latin typeface="Saira Medium" panose="020B0604020202020204" charset="0"/>
              </a:rPr>
              <a:t> </a:t>
            </a:r>
            <a:r>
              <a:rPr lang="en-US" sz="1750" dirty="0" err="1">
                <a:latin typeface="Saira Medium" panose="020B0604020202020204" charset="0"/>
              </a:rPr>
              <a:t>người</a:t>
            </a:r>
            <a:r>
              <a:rPr lang="en-US" sz="1750" dirty="0">
                <a:latin typeface="Saira Medium" panose="020B0604020202020204" charset="0"/>
              </a:rPr>
              <a:t> </a:t>
            </a:r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411CED88-92C9-E79F-D851-BE88FF0D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348" y="2749776"/>
            <a:ext cx="667062" cy="667062"/>
          </a:xfrm>
          <a:prstGeom prst="rect">
            <a:avLst/>
          </a:prstGeom>
        </p:spPr>
      </p:pic>
      <p:sp>
        <p:nvSpPr>
          <p:cNvPr id="18" name="Text 3">
            <a:extLst>
              <a:ext uri="{FF2B5EF4-FFF2-40B4-BE49-F238E27FC236}">
                <a16:creationId xmlns:a16="http://schemas.microsoft.com/office/drawing/2014/main" id="{700D906F-1D55-DB3E-6399-2F30C369350B}"/>
              </a:ext>
            </a:extLst>
          </p:cNvPr>
          <p:cNvSpPr/>
          <p:nvPr/>
        </p:nvSpPr>
        <p:spPr>
          <a:xfrm>
            <a:off x="4331461" y="3605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Tốc độ giới hạn</a:t>
            </a:r>
            <a:endParaRPr lang="en-US" sz="22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391BE55E-C4AE-446A-EF6B-340EF563E60D}"/>
              </a:ext>
            </a:extLst>
          </p:cNvPr>
          <p:cNvSpPr/>
          <p:nvPr/>
        </p:nvSpPr>
        <p:spPr>
          <a:xfrm>
            <a:off x="4331461" y="4046086"/>
            <a:ext cx="4120872" cy="133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Đô</a:t>
            </a:r>
            <a:r>
              <a:rPr lang="en-US" sz="175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thị</a:t>
            </a:r>
            <a:r>
              <a:rPr lang="en-US" sz="175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: 50km/h, </a:t>
            </a:r>
            <a:r>
              <a:rPr lang="en-US" sz="175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ngoại</a:t>
            </a:r>
            <a:r>
              <a:rPr lang="en-US" sz="175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thành</a:t>
            </a:r>
            <a:r>
              <a:rPr lang="en-US" sz="175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: 80km/h</a:t>
            </a:r>
          </a:p>
          <a:p>
            <a:pPr>
              <a:lnSpc>
                <a:spcPts val="2850"/>
              </a:lnSpc>
            </a:pPr>
            <a:r>
              <a:rPr lang="vi-VN" sz="1600" dirty="0"/>
              <a:t>Giữ tốc độ phù hợp với điều kiện đường xá </a:t>
            </a:r>
            <a:endParaRPr lang="en-US" sz="1600" dirty="0"/>
          </a:p>
          <a:p>
            <a:pPr>
              <a:lnSpc>
                <a:spcPts val="2850"/>
              </a:lnSpc>
            </a:pPr>
            <a:r>
              <a:rPr lang="vi-VN" sz="1600" dirty="0"/>
              <a:t>và lưu lượng giao thông.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 </a:t>
            </a:r>
            <a:endParaRPr lang="en-US" sz="1750" dirty="0">
              <a:latin typeface="Saira Medium" panose="020B0604020202020204" charset="0"/>
            </a:endParaRPr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9B8DD70C-D3ED-0A3B-8EA3-046E5DF62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424" y="2811685"/>
            <a:ext cx="566976" cy="566976"/>
          </a:xfrm>
          <a:prstGeom prst="rect">
            <a:avLst/>
          </a:prstGeom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B518217B-40E6-7CDF-7E38-679512E471BB}"/>
              </a:ext>
            </a:extLst>
          </p:cNvPr>
          <p:cNvSpPr/>
          <p:nvPr/>
        </p:nvSpPr>
        <p:spPr>
          <a:xfrm>
            <a:off x="8922424" y="3605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Đội mũ bảo hiểm</a:t>
            </a:r>
            <a:endParaRPr lang="en-US" sz="22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4E1B9AC-F4BB-886C-CAD1-B14DDF03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453300"/>
            <a:ext cx="838199" cy="767687"/>
          </a:xfrm>
        </p:spPr>
        <p:txBody>
          <a:bodyPr/>
          <a:lstStyle/>
          <a:p>
            <a:fld id="{5DEF7F31-0B8A-474A-B86C-91F381754329}" type="slidenum">
              <a:rPr lang="en-US" sz="8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96E5FC-4AF0-5629-7A84-02ABD2DF466F}"/>
              </a:ext>
            </a:extLst>
          </p:cNvPr>
          <p:cNvSpPr txBox="1"/>
          <p:nvPr/>
        </p:nvSpPr>
        <p:spPr>
          <a:xfrm>
            <a:off x="8791228" y="4046086"/>
            <a:ext cx="2500832" cy="427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Bắt</a:t>
            </a:r>
            <a:r>
              <a:rPr lang="en-US" sz="180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buộc</a:t>
            </a:r>
            <a:r>
              <a:rPr lang="en-US" sz="180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khi</a:t>
            </a:r>
            <a:r>
              <a:rPr lang="en-US" sz="180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đi</a:t>
            </a:r>
            <a:r>
              <a:rPr lang="en-US" sz="180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xe</a:t>
            </a:r>
            <a:r>
              <a:rPr lang="en-US" sz="1800" dirty="0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E5E0DF"/>
                </a:solidFill>
                <a:latin typeface="Saira Medium" panose="020B0604020202020204" charset="0"/>
                <a:ea typeface="Roboto" pitchFamily="34" charset="-122"/>
                <a:cs typeface="Roboto" pitchFamily="34" charset="-120"/>
              </a:rPr>
              <a:t>máy</a:t>
            </a:r>
            <a:endParaRPr lang="en-US" sz="1800" dirty="0">
              <a:latin typeface="Saira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302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8" grpId="0" animBg="1"/>
      <p:bldP spid="19" grpId="0" animBg="1"/>
      <p:bldP spid="21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301C-41D6-2172-0B8D-5BB324D3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475896" cy="1400530"/>
          </a:xfrm>
        </p:spPr>
        <p:txBody>
          <a:bodyPr/>
          <a:lstStyle/>
          <a:p>
            <a:r>
              <a:rPr lang="en-US" sz="4000" dirty="0" err="1">
                <a:solidFill>
                  <a:schemeClr val="accent3"/>
                </a:solidFill>
              </a:rPr>
              <a:t>Thách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dirty="0" err="1">
                <a:solidFill>
                  <a:schemeClr val="accent3"/>
                </a:solidFill>
              </a:rPr>
              <a:t>Thức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dirty="0" err="1">
                <a:solidFill>
                  <a:schemeClr val="accent3"/>
                </a:solidFill>
              </a:rPr>
              <a:t>Và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dirty="0" err="1">
                <a:solidFill>
                  <a:schemeClr val="accent3"/>
                </a:solidFill>
              </a:rPr>
              <a:t>Khó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dirty="0" err="1">
                <a:solidFill>
                  <a:schemeClr val="accent3"/>
                </a:solidFill>
              </a:rPr>
              <a:t>Khăn</a:t>
            </a:r>
            <a:r>
              <a:rPr lang="en-US" sz="4000" dirty="0">
                <a:solidFill>
                  <a:schemeClr val="accent3"/>
                </a:solidFill>
              </a:rPr>
              <a:t> Trong An </a:t>
            </a:r>
            <a:r>
              <a:rPr lang="en-US" sz="4000" dirty="0" err="1">
                <a:solidFill>
                  <a:schemeClr val="accent3"/>
                </a:solidFill>
              </a:rPr>
              <a:t>Toàn</a:t>
            </a:r>
            <a:r>
              <a:rPr lang="en-US" sz="4000" dirty="0">
                <a:solidFill>
                  <a:schemeClr val="accent3"/>
                </a:solidFill>
              </a:rPr>
              <a:t> Giao Thông</a:t>
            </a:r>
            <a:br>
              <a:rPr lang="en-US" sz="4000" dirty="0">
                <a:latin typeface="Saira Medium" panose="020B060402020202020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7164D-4B8A-0DB0-2BB4-09440D956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2455" y="2937387"/>
            <a:ext cx="4396341" cy="2655545"/>
          </a:xfrm>
        </p:spPr>
        <p:txBody>
          <a:bodyPr>
            <a:normAutofit lnSpcReduction="10000"/>
          </a:bodyPr>
          <a:lstStyle/>
          <a:p>
            <a:r>
              <a:rPr lang="vi-VN" sz="4000" b="1">
                <a:latin typeface="Saira Medium" panose="020B0604020202020204" charset="0"/>
              </a:rPr>
              <a:t> </a:t>
            </a:r>
            <a:r>
              <a:rPr lang="en-US" sz="4000" b="1">
                <a:latin typeface="Saira Medium" panose="020B0604020202020204" charset="0"/>
              </a:rPr>
              <a:t>Khó </a:t>
            </a:r>
            <a:r>
              <a:rPr lang="en-US" sz="4000" b="1" dirty="0" err="1">
                <a:latin typeface="Saira Medium" panose="020B0604020202020204" charset="0"/>
              </a:rPr>
              <a:t>khăn</a:t>
            </a:r>
            <a:endParaRPr lang="en-US" sz="4000" b="1" dirty="0">
              <a:latin typeface="Saira Medium" panose="020B0604020202020204" charset="0"/>
            </a:endParaRPr>
          </a:p>
          <a:p>
            <a:r>
              <a:rPr lang="vi-VN" dirty="0">
                <a:latin typeface="Saira Medium" panose="020B0604020202020204" charset="0"/>
              </a:rPr>
              <a:t>Cơ sở hạ tầng giao thông</a:t>
            </a:r>
            <a:endParaRPr lang="en-US" dirty="0">
              <a:latin typeface="Saira Medium" panose="020B0604020202020204" charset="0"/>
            </a:endParaRPr>
          </a:p>
          <a:p>
            <a:r>
              <a:rPr lang="vi-VN" dirty="0">
                <a:latin typeface="Saira Medium" panose="020B0604020202020204" charset="0"/>
              </a:rPr>
              <a:t>Phương tiện giao thông</a:t>
            </a:r>
            <a:endParaRPr lang="en-US" dirty="0">
              <a:latin typeface="Saira Medium" panose="020B0604020202020204" charset="0"/>
            </a:endParaRPr>
          </a:p>
          <a:p>
            <a:r>
              <a:rPr lang="vi-VN" dirty="0">
                <a:latin typeface="Saira Medium" panose="020B0604020202020204" charset="0"/>
              </a:rPr>
              <a:t>Ảnh hưởng của thời tiết</a:t>
            </a:r>
            <a:endParaRPr lang="en-US" dirty="0">
              <a:latin typeface="Saira Medium" panose="020B060402020202020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1E14E-F64B-DB4D-ADF1-53BC7591D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84060" y="2937387"/>
            <a:ext cx="4396341" cy="1813336"/>
          </a:xfrm>
        </p:spPr>
        <p:txBody>
          <a:bodyPr>
            <a:normAutofit lnSpcReduction="10000"/>
          </a:bodyPr>
          <a:lstStyle/>
          <a:p>
            <a:r>
              <a:rPr lang="vi-VN" sz="4000" b="1">
                <a:latin typeface="Saira Medium" panose="020B0604020202020204" charset="0"/>
              </a:rPr>
              <a:t> </a:t>
            </a:r>
            <a:r>
              <a:rPr lang="en-US" sz="4000" b="1">
                <a:latin typeface="Saira Medium" panose="020B0604020202020204" charset="0"/>
              </a:rPr>
              <a:t>Thách </a:t>
            </a:r>
            <a:r>
              <a:rPr lang="en-US" sz="4000" b="1" dirty="0" err="1">
                <a:latin typeface="Saira Medium" panose="020B0604020202020204" charset="0"/>
              </a:rPr>
              <a:t>thức</a:t>
            </a:r>
            <a:endParaRPr lang="en-US" sz="4000" b="1" dirty="0">
              <a:latin typeface="Saira Medium" panose="020B0604020202020204" charset="0"/>
            </a:endParaRPr>
          </a:p>
          <a:p>
            <a:r>
              <a:rPr lang="vi-VN" dirty="0">
                <a:latin typeface="Saira Medium" panose="020B0604020202020204" charset="0"/>
              </a:rPr>
              <a:t>Ý thức của người tham gia giao thông</a:t>
            </a:r>
            <a:endParaRPr lang="en-US" dirty="0">
              <a:latin typeface="Saira Medium" panose="020B0604020202020204" charset="0"/>
            </a:endParaRPr>
          </a:p>
          <a:p>
            <a:r>
              <a:rPr lang="en-US" dirty="0" err="1">
                <a:latin typeface="Saira Medium" panose="020B0604020202020204" charset="0"/>
              </a:rPr>
              <a:t>Quản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lý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và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thực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thi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luật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giao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thông</a:t>
            </a:r>
            <a:endParaRPr lang="en-US" dirty="0">
              <a:latin typeface="Saira Medium" panose="020B0604020202020204" charset="0"/>
            </a:endParaRPr>
          </a:p>
          <a:p>
            <a:r>
              <a:rPr lang="en-US" dirty="0" err="1">
                <a:latin typeface="Saira Medium" panose="020B0604020202020204" charset="0"/>
              </a:rPr>
              <a:t>Giáo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dục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và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err="1">
                <a:latin typeface="Saira Medium" panose="020B0604020202020204" charset="0"/>
              </a:rPr>
              <a:t>tuyên</a:t>
            </a:r>
            <a:r>
              <a:rPr lang="en-US">
                <a:latin typeface="Saira Medium" panose="020B0604020202020204" charset="0"/>
              </a:rPr>
              <a:t> truyền</a:t>
            </a:r>
            <a:endParaRPr lang="vi-VN">
              <a:latin typeface="Saira Medium" panose="020B0604020202020204" charset="0"/>
            </a:endParaRPr>
          </a:p>
          <a:p>
            <a:pPr marL="0" indent="0">
              <a:buNone/>
            </a:pPr>
            <a:endParaRPr lang="en-US" dirty="0">
              <a:latin typeface="Saira Medium" panose="020B0604020202020204" charset="0"/>
            </a:endParaRPr>
          </a:p>
          <a:p>
            <a:endParaRPr lang="en-US" dirty="0">
              <a:latin typeface="Saira Medium" panose="020B060402020202020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9D049-C0A3-6DD1-28BB-01655ABA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4238" y="452718"/>
            <a:ext cx="838199" cy="767687"/>
          </a:xfrm>
        </p:spPr>
        <p:txBody>
          <a:bodyPr/>
          <a:lstStyle/>
          <a:p>
            <a:r>
              <a:rPr lang="vi-VN" sz="8000">
                <a:latin typeface="+mj-lt"/>
              </a:rPr>
              <a:t>5</a:t>
            </a:r>
            <a:endParaRPr lang="en-US" sz="8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2300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CDA6-BA41-3E32-4D36-61485709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/>
                </a:solidFill>
              </a:rPr>
              <a:t>Nhận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Biết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Và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Phòng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Tránh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Nguy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Hiểm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76FC5-3C0F-8974-33A8-7B1161336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aira Medium" panose="020B0604020202020204" charset="0"/>
              </a:rPr>
              <a:t>1 – Quan </a:t>
            </a:r>
            <a:r>
              <a:rPr lang="en-US" dirty="0" err="1">
                <a:latin typeface="Saira Medium" panose="020B0604020202020204" charset="0"/>
              </a:rPr>
              <a:t>sát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kĩ</a:t>
            </a:r>
            <a:r>
              <a:rPr lang="en-US" dirty="0">
                <a:latin typeface="Saira Medium" panose="020B0604020202020204" charset="0"/>
              </a:rPr>
              <a:t> </a:t>
            </a:r>
          </a:p>
          <a:p>
            <a:pPr lvl="1"/>
            <a:r>
              <a:rPr lang="en-US" sz="1600" dirty="0" err="1">
                <a:latin typeface="Saira Medium" panose="020B0604020202020204" charset="0"/>
              </a:rPr>
              <a:t>Luôn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nhìn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xung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quanh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và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dự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đoán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tình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huống</a:t>
            </a:r>
            <a:endParaRPr lang="en-US" sz="1600" dirty="0">
              <a:latin typeface="Saira Medium" panose="020B0604020202020204" charset="0"/>
            </a:endParaRPr>
          </a:p>
          <a:p>
            <a:r>
              <a:rPr lang="en-US" dirty="0">
                <a:latin typeface="Saira Medium" panose="020B0604020202020204" charset="0"/>
              </a:rPr>
              <a:t>2 – </a:t>
            </a:r>
            <a:r>
              <a:rPr lang="en-US" dirty="0" err="1">
                <a:latin typeface="Saira Medium" panose="020B0604020202020204" charset="0"/>
              </a:rPr>
              <a:t>Giữ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khoảng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cách</a:t>
            </a:r>
            <a:r>
              <a:rPr lang="en-US" dirty="0">
                <a:latin typeface="Saira Medium" panose="020B0604020202020204" charset="0"/>
              </a:rPr>
              <a:t> an </a:t>
            </a:r>
            <a:r>
              <a:rPr lang="en-US" dirty="0" err="1">
                <a:latin typeface="Saira Medium" panose="020B0604020202020204" charset="0"/>
              </a:rPr>
              <a:t>toàn</a:t>
            </a:r>
            <a:endParaRPr lang="en-US" dirty="0">
              <a:latin typeface="Saira Medium" panose="020B0604020202020204" charset="0"/>
            </a:endParaRPr>
          </a:p>
          <a:p>
            <a:pPr lvl="1"/>
            <a:r>
              <a:rPr lang="en-US" sz="1600" dirty="0" err="1">
                <a:latin typeface="Saira Medium" panose="020B0604020202020204" charset="0"/>
              </a:rPr>
              <a:t>Tránh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va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chạm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khi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phanh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gấp</a:t>
            </a:r>
            <a:endParaRPr lang="en-US" sz="1600" dirty="0">
              <a:latin typeface="Saira Medium" panose="020B0604020202020204" charset="0"/>
            </a:endParaRPr>
          </a:p>
          <a:p>
            <a:r>
              <a:rPr lang="en-US" dirty="0">
                <a:latin typeface="Saira Medium" panose="020B0604020202020204" charset="0"/>
              </a:rPr>
              <a:t>3 – </a:t>
            </a:r>
            <a:r>
              <a:rPr lang="en-US" dirty="0" err="1">
                <a:latin typeface="Saira Medium" panose="020B0604020202020204" charset="0"/>
              </a:rPr>
              <a:t>Kiểm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tra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phương</a:t>
            </a:r>
            <a:r>
              <a:rPr lang="en-US" dirty="0">
                <a:latin typeface="Saira Medium" panose="020B0604020202020204" charset="0"/>
              </a:rPr>
              <a:t> </a:t>
            </a:r>
            <a:r>
              <a:rPr lang="en-US" dirty="0" err="1">
                <a:latin typeface="Saira Medium" panose="020B0604020202020204" charset="0"/>
              </a:rPr>
              <a:t>tiện</a:t>
            </a:r>
            <a:endParaRPr lang="en-US" dirty="0">
              <a:latin typeface="Saira Medium" panose="020B0604020202020204" charset="0"/>
            </a:endParaRPr>
          </a:p>
          <a:p>
            <a:pPr lvl="1"/>
            <a:r>
              <a:rPr lang="en-US" sz="1600" dirty="0" err="1">
                <a:latin typeface="Saira Medium" panose="020B0604020202020204" charset="0"/>
              </a:rPr>
              <a:t>Đảm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bảo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xe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hoạt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động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tốt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trước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khi</a:t>
            </a:r>
            <a:r>
              <a:rPr lang="en-US" sz="1600" dirty="0">
                <a:latin typeface="Saira Medium" panose="020B0604020202020204" charset="0"/>
              </a:rPr>
              <a:t> </a:t>
            </a:r>
            <a:r>
              <a:rPr lang="en-US" sz="1600" dirty="0" err="1">
                <a:latin typeface="Saira Medium" panose="020B0604020202020204" charset="0"/>
              </a:rPr>
              <a:t>lái</a:t>
            </a:r>
            <a:endParaRPr lang="en-US" sz="1600" dirty="0">
              <a:latin typeface="Saira Medium" panose="020B060402020202020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35B3-BC64-820E-D17D-6FAC1960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11/23/2024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2EE28-41BA-0025-068A-092821DB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4238" y="452718"/>
            <a:ext cx="838199" cy="767687"/>
          </a:xfrm>
        </p:spPr>
        <p:txBody>
          <a:bodyPr/>
          <a:lstStyle/>
          <a:p>
            <a:r>
              <a:rPr lang="vi-VN" sz="80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8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395D4FF-C34A-4FA9-E3C9-EA7F6A406C2E}"/>
              </a:ext>
            </a:extLst>
          </p:cNvPr>
          <p:cNvSpPr txBox="1">
            <a:spLocks/>
          </p:cNvSpPr>
          <p:nvPr/>
        </p:nvSpPr>
        <p:spPr>
          <a:xfrm rot="5400000">
            <a:off x="10233770" y="1790700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052" name="Picture 4" descr="CảNh SáT Viên, Bảo Vệ, Cảnh Sát">
            <a:extLst>
              <a:ext uri="{FF2B5EF4-FFF2-40B4-BE49-F238E27FC236}">
                <a16:creationId xmlns:a16="http://schemas.microsoft.com/office/drawing/2014/main" id="{FD029786-F980-ADB4-7064-08AB253F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64692"/>
            <a:ext cx="5213089" cy="390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9C209A-06A7-11FE-F5E2-FE33E3703823}"/>
              </a:ext>
            </a:extLst>
          </p:cNvPr>
          <p:cNvSpPr txBox="1"/>
          <p:nvPr/>
        </p:nvSpPr>
        <p:spPr>
          <a:xfrm rot="5400000">
            <a:off x="7940003" y="4311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>
                    <a:alpha val="60000"/>
                  </a:srgbClr>
                </a:solidFill>
              </a:rPr>
              <a:t>An </a:t>
            </a:r>
            <a:r>
              <a:rPr lang="en-US" dirty="0" err="1">
                <a:solidFill>
                  <a:srgbClr val="00B0F0">
                    <a:alpha val="60000"/>
                  </a:srgbClr>
                </a:solidFill>
              </a:rPr>
              <a:t>toàn</a:t>
            </a:r>
            <a:r>
              <a:rPr lang="en-US" dirty="0">
                <a:solidFill>
                  <a:srgbClr val="00B0F0">
                    <a:alpha val="60000"/>
                  </a:srgbClr>
                </a:solidFill>
              </a:rPr>
              <a:t> </a:t>
            </a:r>
            <a:r>
              <a:rPr lang="en-US" dirty="0" err="1">
                <a:solidFill>
                  <a:srgbClr val="00B0F0">
                    <a:alpha val="60000"/>
                  </a:srgbClr>
                </a:solidFill>
              </a:rPr>
              <a:t>giao</a:t>
            </a:r>
            <a:r>
              <a:rPr lang="en-US" dirty="0">
                <a:solidFill>
                  <a:srgbClr val="00B0F0">
                    <a:alpha val="60000"/>
                  </a:srgbClr>
                </a:solidFill>
              </a:rPr>
              <a:t> </a:t>
            </a:r>
            <a:r>
              <a:rPr lang="en-US" dirty="0" err="1">
                <a:solidFill>
                  <a:srgbClr val="00B0F0">
                    <a:alpha val="60000"/>
                  </a:srgbClr>
                </a:solidFill>
              </a:rPr>
              <a:t>thông</a:t>
            </a:r>
            <a:endParaRPr lang="en-US" dirty="0">
              <a:solidFill>
                <a:srgbClr val="00B0F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85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F0A62-6EA8-965A-A11A-BE407D6F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2099848" y="3006075"/>
            <a:ext cx="990599" cy="3047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D09E-DAF7-48D0-4000-7B5F4923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3663" y="482160"/>
            <a:ext cx="838199" cy="767687"/>
          </a:xfrm>
        </p:spPr>
        <p:txBody>
          <a:bodyPr/>
          <a:lstStyle/>
          <a:p>
            <a:fld id="{5DEF7F31-0B8A-474A-B86C-91F381754329}" type="slidenum">
              <a:rPr lang="en-US" sz="8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8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A944E7BA-9019-2C0A-E7BD-AADBED7D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61793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8F1410-9135-F243-6F60-0A0BEDB4A622}"/>
              </a:ext>
            </a:extLst>
          </p:cNvPr>
          <p:cNvSpPr txBox="1"/>
          <p:nvPr/>
        </p:nvSpPr>
        <p:spPr>
          <a:xfrm>
            <a:off x="4438970" y="1365257"/>
            <a:ext cx="6910985" cy="731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00"/>
              </a:lnSpc>
              <a:buNone/>
            </a:pPr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Ứng</a:t>
            </a:r>
            <a:r>
              <a:rPr lang="en-US" sz="4000" dirty="0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Phó</a:t>
            </a:r>
            <a:r>
              <a:rPr lang="en-US" sz="4000" dirty="0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Tình</a:t>
            </a:r>
            <a:r>
              <a:rPr lang="en-US" sz="4000" dirty="0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Huống</a:t>
            </a:r>
            <a:r>
              <a:rPr lang="en-US" sz="4000" dirty="0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Khẩn</a:t>
            </a:r>
            <a:r>
              <a:rPr lang="en-US" sz="4000" dirty="0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3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Cấp</a:t>
            </a:r>
            <a:endParaRPr lang="en-US" sz="4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B5518190-80D1-11F0-A174-0A6C9D4C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80" y="2295730"/>
            <a:ext cx="1104424" cy="1219318"/>
          </a:xfrm>
          <a:prstGeom prst="rect">
            <a:avLst/>
          </a:prstGeom>
        </p:spPr>
      </p:pic>
      <p:sp>
        <p:nvSpPr>
          <p:cNvPr id="31" name="Text 1">
            <a:extLst>
              <a:ext uri="{FF2B5EF4-FFF2-40B4-BE49-F238E27FC236}">
                <a16:creationId xmlns:a16="http://schemas.microsoft.com/office/drawing/2014/main" id="{35074907-EADC-DBB4-4F0D-86747AEF8A80}"/>
              </a:ext>
            </a:extLst>
          </p:cNvPr>
          <p:cNvSpPr/>
          <p:nvPr/>
        </p:nvSpPr>
        <p:spPr>
          <a:xfrm>
            <a:off x="6096000" y="285279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Giữ bình tĩnh</a:t>
            </a:r>
            <a:endParaRPr lang="en-US" sz="2150" dirty="0"/>
          </a:p>
        </p:txBody>
      </p:sp>
      <p:pic>
        <p:nvPicPr>
          <p:cNvPr id="32" name="Image 2" descr="preencoded.png">
            <a:extLst>
              <a:ext uri="{FF2B5EF4-FFF2-40B4-BE49-F238E27FC236}">
                <a16:creationId xmlns:a16="http://schemas.microsoft.com/office/drawing/2014/main" id="{42CC6092-F80D-AF59-4A39-3B070CD2A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680" y="3722456"/>
            <a:ext cx="1104424" cy="1219318"/>
          </a:xfrm>
          <a:prstGeom prst="rect">
            <a:avLst/>
          </a:prstGeom>
        </p:spPr>
      </p:pic>
      <p:sp>
        <p:nvSpPr>
          <p:cNvPr id="33" name="Text 3">
            <a:extLst>
              <a:ext uri="{FF2B5EF4-FFF2-40B4-BE49-F238E27FC236}">
                <a16:creationId xmlns:a16="http://schemas.microsoft.com/office/drawing/2014/main" id="{31C43B07-1AF1-B4F7-D17B-FC2005BDF7E2}"/>
              </a:ext>
            </a:extLst>
          </p:cNvPr>
          <p:cNvSpPr/>
          <p:nvPr/>
        </p:nvSpPr>
        <p:spPr>
          <a:xfrm>
            <a:off x="6096000" y="433926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Đánh giá tình hình</a:t>
            </a:r>
            <a:endParaRPr lang="en-US" sz="2150" dirty="0"/>
          </a:p>
        </p:txBody>
      </p:sp>
      <p:pic>
        <p:nvPicPr>
          <p:cNvPr id="34" name="Image 3" descr="preencoded.png">
            <a:extLst>
              <a:ext uri="{FF2B5EF4-FFF2-40B4-BE49-F238E27FC236}">
                <a16:creationId xmlns:a16="http://schemas.microsoft.com/office/drawing/2014/main" id="{95266C58-074C-ABC8-F2DB-8811130D8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680" y="5286817"/>
            <a:ext cx="1104424" cy="1219318"/>
          </a:xfrm>
          <a:prstGeom prst="rect">
            <a:avLst/>
          </a:prstGeom>
        </p:spPr>
      </p:pic>
      <p:sp>
        <p:nvSpPr>
          <p:cNvPr id="35" name="Text 5">
            <a:extLst>
              <a:ext uri="{FF2B5EF4-FFF2-40B4-BE49-F238E27FC236}">
                <a16:creationId xmlns:a16="http://schemas.microsoft.com/office/drawing/2014/main" id="{81EA3BE8-CD17-D2EE-C7FD-1F73C0DED49E}"/>
              </a:ext>
            </a:extLst>
          </p:cNvPr>
          <p:cNvSpPr/>
          <p:nvPr/>
        </p:nvSpPr>
        <p:spPr>
          <a:xfrm>
            <a:off x="6096000" y="5825735"/>
            <a:ext cx="31239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Hành động nhanh chóng</a:t>
            </a:r>
            <a:endParaRPr lang="en-US" sz="2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61C3A-0085-8D92-A922-CA1E6D7504CB}"/>
              </a:ext>
            </a:extLst>
          </p:cNvPr>
          <p:cNvSpPr txBox="1"/>
          <p:nvPr/>
        </p:nvSpPr>
        <p:spPr>
          <a:xfrm>
            <a:off x="9719186" y="6375840"/>
            <a:ext cx="2472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Time s New Roman"/>
              </a:rPr>
              <a:t>An </a:t>
            </a:r>
            <a:r>
              <a:rPr lang="en-US" sz="2000" dirty="0" err="1">
                <a:solidFill>
                  <a:srgbClr val="00B0F0"/>
                </a:solidFill>
                <a:latin typeface="Time s New Roman"/>
              </a:rPr>
              <a:t>toàn</a:t>
            </a:r>
            <a:r>
              <a:rPr lang="en-US" sz="2000" dirty="0">
                <a:solidFill>
                  <a:srgbClr val="00B0F0"/>
                </a:solidFill>
                <a:latin typeface="Time s New Roman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Time s New Roman"/>
              </a:rPr>
              <a:t>giao</a:t>
            </a:r>
            <a:r>
              <a:rPr lang="en-US" sz="2000" dirty="0">
                <a:solidFill>
                  <a:srgbClr val="00B0F0"/>
                </a:solidFill>
                <a:latin typeface="Time s New Roman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Time s New Roman"/>
              </a:rPr>
              <a:t>thông</a:t>
            </a:r>
            <a:endParaRPr lang="en-US" sz="2000" dirty="0">
              <a:solidFill>
                <a:srgbClr val="00B0F0"/>
              </a:solidFill>
              <a:latin typeface="Time 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9126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3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9C91-69B5-7AFA-3F4E-92179C7E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Vai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Trò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Của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Công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Nghệ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Content Placeholder 8" descr="A camera on a street&#10;&#10;Description automatically generated">
            <a:extLst>
              <a:ext uri="{FF2B5EF4-FFF2-40B4-BE49-F238E27FC236}">
                <a16:creationId xmlns:a16="http://schemas.microsoft.com/office/drawing/2014/main" id="{6CBA1B32-28F8-318E-7BD5-D8CAF647D4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056092"/>
            <a:ext cx="4395787" cy="420024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55095-B2FE-84D8-3BC0-B7EEF5FC2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025840" y="3147167"/>
            <a:ext cx="3859795" cy="304801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EA366-074A-6D9A-98BA-DBAB5A57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4238" y="452718"/>
            <a:ext cx="838199" cy="767687"/>
          </a:xfrm>
        </p:spPr>
        <p:txBody>
          <a:bodyPr/>
          <a:lstStyle/>
          <a:p>
            <a:r>
              <a:rPr lang="vi-VN" sz="8000">
                <a:latin typeface="+mj-lt"/>
              </a:rPr>
              <a:t>8</a:t>
            </a:r>
            <a:endParaRPr lang="en-US" sz="8000">
              <a:latin typeface="+mj-lt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3F5E677-2331-9ED4-C541-A7C6800FA3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thiệt</a:t>
            </a:r>
            <a:r>
              <a:rPr lang="en-US" dirty="0"/>
              <a:t> </a:t>
            </a:r>
            <a:r>
              <a:rPr lang="en-US" dirty="0" err="1"/>
              <a:t>hại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của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ý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nạn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  <a:p>
            <a:endParaRPr lang="en-US" dirty="0"/>
          </a:p>
          <a:p>
            <a:r>
              <a:rPr lang="en-US" dirty="0"/>
              <a:t>Hoàn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BB82DC-B274-27F9-F917-A8829629DB19}"/>
              </a:ext>
            </a:extLst>
          </p:cNvPr>
          <p:cNvSpPr txBox="1"/>
          <p:nvPr/>
        </p:nvSpPr>
        <p:spPr>
          <a:xfrm rot="5400000">
            <a:off x="7520904" y="428686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11/23/2024</a:t>
            </a:r>
          </a:p>
        </p:txBody>
      </p:sp>
    </p:spTree>
    <p:extLst>
      <p:ext uri="{BB962C8B-B14F-4D97-AF65-F5344CB8AC3E}">
        <p14:creationId xmlns:p14="http://schemas.microsoft.com/office/powerpoint/2010/main" val="3778781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35A2B-B0D4-CDF3-AC5E-4109EA97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1417" y="535533"/>
            <a:ext cx="838199" cy="767687"/>
          </a:xfrm>
        </p:spPr>
        <p:txBody>
          <a:bodyPr/>
          <a:lstStyle/>
          <a:p>
            <a:fld id="{5DEF7F31-0B8A-474A-B86C-91F381754329}" type="slidenum">
              <a:rPr lang="en-US" sz="8000" smtClean="0">
                <a:latin typeface="Time s New Roman"/>
              </a:rPr>
              <a:t>9</a:t>
            </a:fld>
            <a:endParaRPr lang="en-US" sz="8000">
              <a:latin typeface="Time s New Roman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ABD456BA-6FA7-9810-471F-A2943150C3AC}"/>
              </a:ext>
            </a:extLst>
          </p:cNvPr>
          <p:cNvSpPr/>
          <p:nvPr/>
        </p:nvSpPr>
        <p:spPr>
          <a:xfrm>
            <a:off x="793790" y="17461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C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Thống Kê Tai Nạn Giao Thông tại Việt Nam</a:t>
            </a:r>
            <a:endParaRPr lang="en-US" sz="4450" dirty="0">
              <a:solidFill>
                <a:srgbClr val="FFC000"/>
              </a:solidFill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BDCB73D9-810D-0124-45FA-C83E7EE353EA}"/>
              </a:ext>
            </a:extLst>
          </p:cNvPr>
          <p:cNvSpPr/>
          <p:nvPr/>
        </p:nvSpPr>
        <p:spPr>
          <a:xfrm>
            <a:off x="793790" y="3503890"/>
            <a:ext cx="7556421" cy="2979420"/>
          </a:xfrm>
          <a:prstGeom prst="roundRect">
            <a:avLst>
              <a:gd name="adj" fmla="val 68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6ECFEB0C-08E4-6332-D1D1-3F5D806FC094}"/>
              </a:ext>
            </a:extLst>
          </p:cNvPr>
          <p:cNvSpPr/>
          <p:nvPr/>
        </p:nvSpPr>
        <p:spPr>
          <a:xfrm>
            <a:off x="809030" y="3503890"/>
            <a:ext cx="755642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61B9A29E-E031-65CD-7A12-DF3A28BCC079}"/>
              </a:ext>
            </a:extLst>
          </p:cNvPr>
          <p:cNvSpPr/>
          <p:nvPr/>
        </p:nvSpPr>
        <p:spPr>
          <a:xfrm>
            <a:off x="1028462" y="365521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Năm</a:t>
            </a:r>
            <a:endParaRPr lang="en-US" sz="17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F2394F82-B6D5-DAF7-1324-90714CC59E47}"/>
              </a:ext>
            </a:extLst>
          </p:cNvPr>
          <p:cNvSpPr/>
          <p:nvPr/>
        </p:nvSpPr>
        <p:spPr>
          <a:xfrm>
            <a:off x="2917508" y="365521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Số vụ</a:t>
            </a:r>
            <a:endParaRPr lang="en-US" sz="17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A5298901-2361-B672-907D-B7DDACD24FB8}"/>
              </a:ext>
            </a:extLst>
          </p:cNvPr>
          <p:cNvSpPr/>
          <p:nvPr/>
        </p:nvSpPr>
        <p:spPr>
          <a:xfrm>
            <a:off x="4802743" y="365521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Số người chết</a:t>
            </a:r>
            <a:endParaRPr lang="en-US" sz="17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0BDB7DA3-AC67-F79F-49C5-202C9C8AA697}"/>
              </a:ext>
            </a:extLst>
          </p:cNvPr>
          <p:cNvSpPr/>
          <p:nvPr/>
        </p:nvSpPr>
        <p:spPr>
          <a:xfrm>
            <a:off x="6687979" y="3655219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Số người bị thương</a:t>
            </a:r>
            <a:endParaRPr lang="en-US" sz="1750" dirty="0"/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7590D6DB-7CC2-A722-1D22-CD61C3638131}"/>
              </a:ext>
            </a:extLst>
          </p:cNvPr>
          <p:cNvSpPr/>
          <p:nvPr/>
        </p:nvSpPr>
        <p:spPr>
          <a:xfrm>
            <a:off x="801410" y="452473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7D753E14-7F89-3288-AC33-6E2CD07B3559}"/>
              </a:ext>
            </a:extLst>
          </p:cNvPr>
          <p:cNvSpPr/>
          <p:nvPr/>
        </p:nvSpPr>
        <p:spPr>
          <a:xfrm>
            <a:off x="1028462" y="466844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2020</a:t>
            </a:r>
            <a:endParaRPr lang="en-US" sz="175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03A00FBB-A19E-EA1C-0E7A-92F8CEC8B992}"/>
              </a:ext>
            </a:extLst>
          </p:cNvPr>
          <p:cNvSpPr/>
          <p:nvPr/>
        </p:nvSpPr>
        <p:spPr>
          <a:xfrm>
            <a:off x="2917508" y="466844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14,510</a:t>
            </a:r>
            <a:endParaRPr lang="en-US" sz="175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DE3E4462-C562-7273-862C-0AB190DBFB0F}"/>
              </a:ext>
            </a:extLst>
          </p:cNvPr>
          <p:cNvSpPr/>
          <p:nvPr/>
        </p:nvSpPr>
        <p:spPr>
          <a:xfrm>
            <a:off x="4802743" y="466844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6,700</a:t>
            </a:r>
            <a:endParaRPr lang="en-US" sz="175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731AC3A1-B20E-FE14-352B-C99F1E4D1B3B}"/>
              </a:ext>
            </a:extLst>
          </p:cNvPr>
          <p:cNvSpPr/>
          <p:nvPr/>
        </p:nvSpPr>
        <p:spPr>
          <a:xfrm>
            <a:off x="6687979" y="466844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10,804</a:t>
            </a:r>
            <a:endParaRPr lang="en-US" sz="1750" dirty="0"/>
          </a:p>
        </p:txBody>
      </p:sp>
      <p:sp>
        <p:nvSpPr>
          <p:cNvPr id="20" name="Shape 12">
            <a:extLst>
              <a:ext uri="{FF2B5EF4-FFF2-40B4-BE49-F238E27FC236}">
                <a16:creationId xmlns:a16="http://schemas.microsoft.com/office/drawing/2014/main" id="{CBF9C984-CE7C-D542-21C6-9CBABBC3CCA0}"/>
              </a:ext>
            </a:extLst>
          </p:cNvPr>
          <p:cNvSpPr/>
          <p:nvPr/>
        </p:nvSpPr>
        <p:spPr>
          <a:xfrm>
            <a:off x="801410" y="517505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91B0B9C6-F2F2-3673-041C-0EA55E11EEA9}"/>
              </a:ext>
            </a:extLst>
          </p:cNvPr>
          <p:cNvSpPr/>
          <p:nvPr/>
        </p:nvSpPr>
        <p:spPr>
          <a:xfrm>
            <a:off x="1028462" y="531876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2021</a:t>
            </a:r>
            <a:endParaRPr lang="en-US" sz="1750" dirty="0"/>
          </a:p>
        </p:txBody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25674BBF-8270-B720-F96E-91FC53AEB494}"/>
              </a:ext>
            </a:extLst>
          </p:cNvPr>
          <p:cNvSpPr/>
          <p:nvPr/>
        </p:nvSpPr>
        <p:spPr>
          <a:xfrm>
            <a:off x="2917508" y="531876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11,495</a:t>
            </a:r>
            <a:endParaRPr lang="en-US" sz="1750" dirty="0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BC676F43-3D4D-450B-96FD-E69EAEA8C731}"/>
              </a:ext>
            </a:extLst>
          </p:cNvPr>
          <p:cNvSpPr/>
          <p:nvPr/>
        </p:nvSpPr>
        <p:spPr>
          <a:xfrm>
            <a:off x="4802743" y="531876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5,799</a:t>
            </a:r>
            <a:endParaRPr lang="en-US" sz="1750" dirty="0"/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36696084-9460-4CD1-42B6-120EF7EB6388}"/>
              </a:ext>
            </a:extLst>
          </p:cNvPr>
          <p:cNvSpPr/>
          <p:nvPr/>
        </p:nvSpPr>
        <p:spPr>
          <a:xfrm>
            <a:off x="6687979" y="531876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8,018</a:t>
            </a:r>
            <a:endParaRPr lang="en-US" sz="1750" dirty="0"/>
          </a:p>
        </p:txBody>
      </p:sp>
      <p:sp>
        <p:nvSpPr>
          <p:cNvPr id="25" name="Shape 17">
            <a:extLst>
              <a:ext uri="{FF2B5EF4-FFF2-40B4-BE49-F238E27FC236}">
                <a16:creationId xmlns:a16="http://schemas.microsoft.com/office/drawing/2014/main" id="{F8437A07-ED88-53CD-746A-A5D221F353B3}"/>
              </a:ext>
            </a:extLst>
          </p:cNvPr>
          <p:cNvSpPr/>
          <p:nvPr/>
        </p:nvSpPr>
        <p:spPr>
          <a:xfrm>
            <a:off x="801410" y="582537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1B104578-6BB5-0642-F467-73F670692F38}"/>
              </a:ext>
            </a:extLst>
          </p:cNvPr>
          <p:cNvSpPr/>
          <p:nvPr/>
        </p:nvSpPr>
        <p:spPr>
          <a:xfrm>
            <a:off x="1028462" y="596907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</a:t>
            </a:r>
            <a:endParaRPr lang="en-US" sz="1750" dirty="0"/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8C04869D-790D-4D9B-034F-EC83E615BFC2}"/>
              </a:ext>
            </a:extLst>
          </p:cNvPr>
          <p:cNvSpPr/>
          <p:nvPr/>
        </p:nvSpPr>
        <p:spPr>
          <a:xfrm>
            <a:off x="2917508" y="59690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11,454</a:t>
            </a:r>
            <a:endParaRPr lang="en-US" sz="1750" dirty="0"/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E6BC34C3-ADA8-89E2-CF8B-AB8CFD9CBAC0}"/>
              </a:ext>
            </a:extLst>
          </p:cNvPr>
          <p:cNvSpPr/>
          <p:nvPr/>
        </p:nvSpPr>
        <p:spPr>
          <a:xfrm>
            <a:off x="4802743" y="596907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6,364</a:t>
            </a:r>
            <a:endParaRPr lang="en-US" sz="1750" dirty="0"/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21933C84-673D-FF3C-03EF-3F48CA0BA342}"/>
              </a:ext>
            </a:extLst>
          </p:cNvPr>
          <p:cNvSpPr/>
          <p:nvPr/>
        </p:nvSpPr>
        <p:spPr>
          <a:xfrm>
            <a:off x="6687979" y="596907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7,974</a:t>
            </a:r>
            <a:endParaRPr lang="en-US" sz="1750" dirty="0"/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9D98324C-9671-C276-8AE8-FFCA86D9B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391387"/>
              </p:ext>
            </p:extLst>
          </p:nvPr>
        </p:nvGraphicFramePr>
        <p:xfrm>
          <a:off x="8310155" y="3567079"/>
          <a:ext cx="3820577" cy="2853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952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Graphic spid="32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234</TotalTime>
  <Words>388</Words>
  <Application>Microsoft Office PowerPoint</Application>
  <PresentationFormat>Widescreen</PresentationFormat>
  <Paragraphs>93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Century Gothic</vt:lpstr>
      <vt:lpstr>Roboto</vt:lpstr>
      <vt:lpstr>Saira Medium</vt:lpstr>
      <vt:lpstr>Time s New Roman</vt:lpstr>
      <vt:lpstr>Times New Roman</vt:lpstr>
      <vt:lpstr>Wingdings 3</vt:lpstr>
      <vt:lpstr>Ion</vt:lpstr>
      <vt:lpstr>An toàn giao thông</vt:lpstr>
      <vt:lpstr>Nội Dung Chính </vt:lpstr>
      <vt:lpstr>PowerPoint Presentation</vt:lpstr>
      <vt:lpstr>Luật Giao Thông Cơ Bản</vt:lpstr>
      <vt:lpstr>Thách Thức Và Khó Khăn Trong An Toàn Giao Thông </vt:lpstr>
      <vt:lpstr>Nhận Biết Và Phòng Tránh Nguy Hiểm</vt:lpstr>
      <vt:lpstr>PowerPoint Presentation</vt:lpstr>
      <vt:lpstr>Vai Trò Của Công Nghệ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Lê Việt Thành</dc:creator>
  <cp:lastModifiedBy>Lê Việt Thành</cp:lastModifiedBy>
  <cp:revision>4</cp:revision>
  <dcterms:created xsi:type="dcterms:W3CDTF">2024-11-22T11:55:23Z</dcterms:created>
  <dcterms:modified xsi:type="dcterms:W3CDTF">2024-11-23T11:06:32Z</dcterms:modified>
</cp:coreProperties>
</file>